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96" r:id="rId3"/>
    <p:sldId id="256" r:id="rId4"/>
    <p:sldId id="257" r:id="rId5"/>
    <p:sldId id="267" r:id="rId6"/>
    <p:sldId id="295" r:id="rId7"/>
    <p:sldId id="258" r:id="rId8"/>
    <p:sldId id="298" r:id="rId9"/>
    <p:sldId id="297" r:id="rId10"/>
    <p:sldId id="292" r:id="rId11"/>
    <p:sldId id="291" r:id="rId12"/>
    <p:sldId id="294" r:id="rId13"/>
    <p:sldId id="268" r:id="rId14"/>
    <p:sldId id="259" r:id="rId15"/>
    <p:sldId id="269" r:id="rId16"/>
    <p:sldId id="280" r:id="rId17"/>
    <p:sldId id="272" r:id="rId18"/>
    <p:sldId id="274" r:id="rId19"/>
    <p:sldId id="260" r:id="rId20"/>
    <p:sldId id="271" r:id="rId21"/>
    <p:sldId id="270" r:id="rId22"/>
    <p:sldId id="275" r:id="rId23"/>
    <p:sldId id="273" r:id="rId24"/>
    <p:sldId id="289" r:id="rId25"/>
    <p:sldId id="278" r:id="rId26"/>
    <p:sldId id="288" r:id="rId27"/>
    <p:sldId id="286" r:id="rId28"/>
    <p:sldId id="261" r:id="rId29"/>
    <p:sldId id="263" r:id="rId30"/>
    <p:sldId id="265" r:id="rId31"/>
    <p:sldId id="262" r:id="rId32"/>
    <p:sldId id="264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46" autoAdjust="0"/>
  </p:normalViewPr>
  <p:slideViewPr>
    <p:cSldViewPr>
      <p:cViewPr varScale="1">
        <p:scale>
          <a:sx n="63" d="100"/>
          <a:sy n="6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81AC-68C4-44FE-A916-58143DA5F44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3E7FF-9F15-4236-BA98-7C627EE4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3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সংশ্লিষ্ট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বিষয়ের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সাথে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সম্পর্ক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রেখে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ছবিটা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স্বাগতমে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সংযুক্ত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করা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হয়েছে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33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 err="1" smtClean="0"/>
              <a:t>চিত্র</a:t>
            </a:r>
            <a:r>
              <a:rPr lang="en-US" b="0" u="none" dirty="0" smtClean="0"/>
              <a:t> </a:t>
            </a:r>
            <a:r>
              <a:rPr lang="en-US" b="0" u="none" dirty="0" err="1" smtClean="0"/>
              <a:t>দেখিয়ে</a:t>
            </a:r>
            <a:r>
              <a:rPr lang="en-US" b="0" u="none" baseline="0" dirty="0" smtClean="0"/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রাষ্ট্রের উন্নয়নে নাগরিকের অংশ গ্রহণ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সম্পর্কে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বুঝাতে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পারেন।১২- ১৭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পর্যন্ত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1800" b="0" i="0" u="none" strike="noStrike" kern="1200" cap="none" spc="0" normalizeH="0" baseline="0" noProof="0" dirty="0" smtClean="0">
              <a:ln>
                <a:solidFill>
                  <a:srgbClr val="00206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99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রাষ্ট্রের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উন্নয়নমূলক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কর্মকান্ডের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নাগরিককে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সচেতনতা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বৃদ্ধির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সভা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2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b="1" dirty="0" smtClean="0"/>
              <a:t>এই চিত্রের মাধ্যমে</a:t>
            </a:r>
            <a:r>
              <a:rPr lang="bn-BD" b="1" baseline="0" dirty="0" smtClean="0"/>
              <a:t> ঝাটকা বা ছোট মাছ ধরা</a:t>
            </a:r>
            <a:r>
              <a:rPr lang="en-US" b="1" baseline="0" dirty="0" smtClean="0"/>
              <a:t> </a:t>
            </a:r>
            <a:r>
              <a:rPr lang="bn-BD" b="1" baseline="0" dirty="0" smtClean="0"/>
              <a:t>রাষ্ট্রের উন্নয়নে জন্য বাধা সেটি শিক্ষক বুঝাতে পারেন।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32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অনুযায়ী,সময়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6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রাষ্ট্রের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উন্নয়নের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নাররিকের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ভূমিকা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উদবুদ্ধো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পারেন।১৯-২৩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পর্যন্ত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79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b="1" dirty="0" smtClean="0"/>
              <a:t>নাগরিকের</a:t>
            </a:r>
            <a:r>
              <a:rPr lang="bn-BD" b="1" baseline="0" dirty="0" smtClean="0"/>
              <a:t> কর্মকান্ডে যেমন দেশের উন্নয়ন হয়, আবার নাগরিকের কর্মকান্ডের জন্য দেশের উন্নয়নে বাঁধা সৃষ্টি হয় সেগুলি চিত্র উপস্থাপনের মাধ্যমে শিক্ষক তুলে ধরতে পারেন।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34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78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 দল প্রশ্ন উত্তর করবে ছেলেরা এবং খ দল” প্রশ্নের উত্তর করবে মেয়েরা।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আমি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দুইটা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ভাগ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করেছি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ইচ্ছা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করলে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অনুযায়ী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চারটা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পাচটা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রুপে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ভাগ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দিতে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পারেন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54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মূল্যায়নের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বিভিন্ন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পদ্ধতি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ব্যবহার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করতে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পারেন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1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শিক্ষক এই ছবিগুলো দেখিয়ে বিভিন্ন প্রশ্নের মাধ্যমে উচ্চ স্তরের থেকে নিম্ন স্তর পর্যন্ত সব নাগরিক দেশের উন্নয়নে ভূমিকা রাখতে পারে। সেটা আলোচনার মাধ্যমে পাঠ শিরোনাম ঘোষণা করতে পারেন।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73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01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33E0-1846-4FFC-A616-7C4C4C616AC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9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0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শ্রেণী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কক্ষে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দেওয়ার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শিখনফল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হাইড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রাখতে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আবার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ইচ্ছে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করলে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দেখাতে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পারেন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2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4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রাষ্ট্র এবং নাগরিকের সাথে যে অবিচ্ছেদ্য সম্পর্ক চিত্র উপস্থাপনের মাধ্যমে </a:t>
            </a:r>
            <a:r>
              <a:rPr kumimoji="0" lang="bn-BD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সাথে নাগরিকের সম্পর্ক </a:t>
            </a:r>
            <a:endParaRPr kumimoji="0" lang="en-US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বুঝাতে পারেন।</a:t>
            </a:r>
            <a:endParaRPr kumimoji="0" lang="en-US" sz="1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u="sng" dirty="0" smtClean="0"/>
              <a:t>রাষ্ট্র</a:t>
            </a:r>
            <a:r>
              <a:rPr lang="bn-BD" b="1" u="sng" baseline="0" dirty="0" smtClean="0"/>
              <a:t> এবং নাগরিকের সাথে যে অবিচ্ছেদ্য সম্পর্ক চিত্র উপস্থাপনের মাধ্যমে </a:t>
            </a:r>
            <a:r>
              <a:rPr kumimoji="0" lang="bn-BD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সাথে নাগরিকের সম্পর্ক </a:t>
            </a:r>
            <a:endParaRPr kumimoji="0" lang="en-US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algn="ctr"/>
            <a:r>
              <a:rPr lang="bn-BD" b="1" u="sng" baseline="0" dirty="0" smtClean="0"/>
              <a:t> বুঝাতে পারেন।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0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 সরকারের  ধাপ গুলি  চিত্র উপস্থাপনের মাধ্যমে শিক্ষক বুঝাতে পারেন।</a:t>
            </a:r>
            <a:endParaRPr kumimoji="0" lang="en-US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3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b="1" dirty="0" smtClean="0"/>
              <a:t>রাষ্ট্রের</a:t>
            </a:r>
            <a:r>
              <a:rPr lang="bn-BD" b="1" baseline="0" dirty="0" smtClean="0"/>
              <a:t> উন্নয়নে প্রবাসী এবং দেশের প্রত্যেক নাগরিক বিভিন্নভাবে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উন্নয়নমূলক  কর্মকান্ডে</a:t>
            </a:r>
            <a:r>
              <a:rPr lang="bn-BD" b="1" baseline="0" dirty="0" smtClean="0"/>
              <a:t> ভুমিকা রাখতে পারেন সেইটি চিত্রের  মাধ্যমে বুঝিয়ে  দিতে পারেন।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E7FF-9F15-4236-BA98-7C627EE42D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181600"/>
            <a:ext cx="44196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23838"/>
            <a:ext cx="1752600" cy="41387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1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3276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23838"/>
            <a:ext cx="1752600" cy="41387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0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23838"/>
            <a:ext cx="1752600" cy="41387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8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3276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838"/>
            <a:ext cx="1752600" cy="41387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0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323838"/>
            <a:ext cx="1752600" cy="41387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8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3276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323838"/>
            <a:ext cx="1752600" cy="41387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0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323838"/>
            <a:ext cx="1752600" cy="41387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20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838"/>
            <a:ext cx="1752600" cy="41387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9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181600"/>
            <a:ext cx="4419600" cy="586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838"/>
            <a:ext cx="1752600" cy="41387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71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3276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23838"/>
            <a:ext cx="1752600" cy="41387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76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23838"/>
            <a:ext cx="1752600" cy="41387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6200" y="76200"/>
            <a:ext cx="9067800" cy="67403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114300"/>
            <a:ext cx="8915400" cy="674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256" y="913638"/>
            <a:ext cx="3664744" cy="2286762"/>
          </a:xfrm>
          <a:prstGeom prst="rect">
            <a:avLst/>
          </a:prstGeom>
          <a:ln w="38100">
            <a:solidFill>
              <a:srgbClr val="7030A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356349"/>
            <a:ext cx="4191000" cy="408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70C0"/>
                </a:solidFill>
              </a:defRPr>
            </a:lvl1pPr>
          </a:lstStyle>
          <a:p>
            <a:r>
              <a:rPr lang="en-US" dirty="0" err="1" smtClean="0"/>
              <a:t>Mst</a:t>
            </a:r>
            <a:r>
              <a:rPr lang="en-US" dirty="0" smtClean="0"/>
              <a:t>. </a:t>
            </a:r>
            <a:r>
              <a:rPr lang="en-US" dirty="0" err="1" smtClean="0"/>
              <a:t>Nargis</a:t>
            </a:r>
            <a:r>
              <a:rPr lang="en-US" dirty="0" smtClean="0"/>
              <a:t> </a:t>
            </a:r>
            <a:r>
              <a:rPr lang="en-US" dirty="0" err="1" smtClean="0"/>
              <a:t>ara</a:t>
            </a:r>
            <a:r>
              <a:rPr lang="en-US" dirty="0" smtClean="0"/>
              <a:t>  </a:t>
            </a:r>
            <a:r>
              <a:rPr lang="en-US" dirty="0" err="1" smtClean="0"/>
              <a:t>jadukhali</a:t>
            </a:r>
            <a:r>
              <a:rPr lang="en-US" dirty="0" smtClean="0"/>
              <a:t> school and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30554" cy="38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3838"/>
            <a:ext cx="442912" cy="413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19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1" y="37277"/>
            <a:ext cx="531754" cy="531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Action Button: Home 20">
            <a:hlinkClick r:id="" action="ppaction://hlinkshowjump?jump=firstslide" highlightClick="1"/>
          </p:cNvPr>
          <p:cNvSpPr/>
          <p:nvPr userDrawn="1"/>
        </p:nvSpPr>
        <p:spPr>
          <a:xfrm>
            <a:off x="8502887" y="37277"/>
            <a:ext cx="521208" cy="53175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Action Button: End 21">
            <a:hlinkClick r:id="" action="ppaction://hlinkshowjump?jump=lastslide" highlightClick="1"/>
          </p:cNvPr>
          <p:cNvSpPr/>
          <p:nvPr userDrawn="1"/>
        </p:nvSpPr>
        <p:spPr>
          <a:xfrm>
            <a:off x="8490424" y="6437372"/>
            <a:ext cx="464329" cy="327226"/>
          </a:xfrm>
          <a:prstGeom prst="actionButtonE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Action Button: Beginning 22">
            <a:hlinkClick r:id="" action="ppaction://hlinkshowjump?jump=firstslide" highlightClick="1"/>
          </p:cNvPr>
          <p:cNvSpPr/>
          <p:nvPr userDrawn="1"/>
        </p:nvSpPr>
        <p:spPr>
          <a:xfrm>
            <a:off x="8006890" y="6437373"/>
            <a:ext cx="476792" cy="327226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 userDrawn="1"/>
        </p:nvSpPr>
        <p:spPr>
          <a:xfrm>
            <a:off x="7506818" y="6437373"/>
            <a:ext cx="500072" cy="300337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Action Button: Back or Previous 24">
            <a:hlinkClick r:id="" action="ppaction://hlinkshowjump?jump=previousslide" highlightClick="1"/>
          </p:cNvPr>
          <p:cNvSpPr/>
          <p:nvPr userDrawn="1"/>
        </p:nvSpPr>
        <p:spPr>
          <a:xfrm>
            <a:off x="7068668" y="6437372"/>
            <a:ext cx="432816" cy="300339"/>
          </a:xfrm>
          <a:prstGeom prst="actionButtonBackPrevio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4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mailto:nargisara1@gmail.com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 মন্ডলীর জন্য</a:t>
            </a:r>
            <a:r>
              <a:rPr lang="en-US" sz="2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তাই স্লাইডটি হাইড করে রাখা হল।</a:t>
            </a:r>
          </a:p>
          <a:p>
            <a:pPr lvl="0"/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04439"/>
            <a:ext cx="87630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 শ্রেণী কক্ষে পাঠ দেওয়ার সুবিধার্থে স্লাইডের নিচে প্রয়োজনমত পরামর্শ দেওয়া হয়েছ অর্থাৎ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 notes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দেওয়া হয়েছে।শিক্ষকমন্ডলী ক্লাসে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সংশ্লষ্ট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F5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উপস্থাপনা করতে হবে।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1910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করতে পারবেন বলে আশা করি...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2" y="1307813"/>
            <a:ext cx="4332028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52" y="1371600"/>
            <a:ext cx="4563424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0752" y="5579856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5"/>
              </a:buBlip>
            </a:pPr>
            <a:r>
              <a:rPr lang="bn-BD" dirty="0" smtClean="0"/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জনগণের ভোটের মাধ্যমে প্রতিনিধি নির্বাচিত হয়।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1395" y="609600"/>
            <a:ext cx="3873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সরকারের প্রক্রিয়া</a:t>
            </a:r>
            <a:r>
              <a:rPr lang="en-US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43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5085532" cy="381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883746" cy="381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618348" y="609600"/>
            <a:ext cx="3873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u="sng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</a:t>
            </a:r>
            <a:r>
              <a:rPr lang="bn-BD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প্রক্রিয়া</a:t>
            </a:r>
            <a:r>
              <a:rPr lang="en-US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262561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bn-BD" dirty="0" smtClean="0"/>
              <a:t> </a:t>
            </a:r>
            <a:r>
              <a:rPr lang="bn-BD" sz="3200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প্রতিনিধিদের শপথ গ্রহণের মধ্যে দিয়ে সরকার ।</a:t>
            </a:r>
            <a:endParaRPr lang="en-US" sz="3200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4" y="1029787"/>
            <a:ext cx="7678192" cy="4441307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2209800" y="295506"/>
            <a:ext cx="5338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u="sng" dirty="0"/>
          </a:p>
        </p:txBody>
      </p:sp>
      <p:sp>
        <p:nvSpPr>
          <p:cNvPr id="7" name="Rectangle 6"/>
          <p:cNvSpPr/>
          <p:nvPr/>
        </p:nvSpPr>
        <p:spPr>
          <a:xfrm>
            <a:off x="63690" y="55626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উন্নয়নমূলক বিভিন্ন কাজে অংশ গ্রহণ,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উন্নয়ন মানে রাষ্ট্রের উন্নয়ন।</a:t>
            </a:r>
            <a:endParaRPr lang="en-US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0172" y="295506"/>
            <a:ext cx="5094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0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267" y="1143000"/>
            <a:ext cx="39243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57912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 সু-শিক্ষায় শিক্ষিত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5500" y="40119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24803"/>
            <a:ext cx="373591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0" y="3124200"/>
            <a:ext cx="2555197" cy="25146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37" y="3249991"/>
            <a:ext cx="2452963" cy="238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88" y="3308444"/>
            <a:ext cx="2778637" cy="2254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7140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39867"/>
            <a:ext cx="4253784" cy="3948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762000" y="5484233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 মূলক কাজে অংশ গ্রহণ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70959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77" y="1371600"/>
            <a:ext cx="4661615" cy="3816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889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80" y="1447800"/>
            <a:ext cx="6803640" cy="376227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09800" y="533400"/>
            <a:ext cx="5562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</a:t>
            </a:r>
            <a:r>
              <a:rPr lang="bn-BD" sz="3200" b="1" u="sng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57941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bn-BD" dirty="0" smtClean="0"/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দেশের জন্য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স্বে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চ্ছাশ্রম অ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হত  রাখা সু-নাগরিকের দায়িত্ব।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020170"/>
            <a:ext cx="7391400" cy="44196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সার্বভৌমত্বের স্বার্থে দেশের আপামর জনসাধারণকে ঐক্যবদ্ধ হতে হবে।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2860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70379"/>
            <a:ext cx="7268563" cy="441959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4400" y="5921694"/>
            <a:ext cx="7268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0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জনগণের সচেতনামূলক কাজ।</a:t>
            </a:r>
            <a:endParaRPr lang="en-US" sz="40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3810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763000" cy="6476999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b="1" u="sng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br>
              <a:rPr lang="bn-BD" b="1" u="sng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b="1" dirty="0" smtClean="0">
                <a:ln>
                  <a:solidFill>
                    <a:srgbClr val="00B050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bn-BD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উন্নয়নে নাগরিকদের ভূমিকা কেমন হওয়া উচিত বলে তোমরা মনে কর,</a:t>
            </a:r>
            <a:r>
              <a:rPr lang="en-US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 তোমাদের চিন্তার আলোকে লিখ।</a:t>
            </a:r>
            <a:endParaRPr lang="en-US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267200" cy="25908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9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31891"/>
            <a:ext cx="6934200" cy="3968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575974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রাষ্ট্র ও নাগরিকের </a:t>
            </a:r>
            <a:r>
              <a:rPr lang="bn-BD" sz="32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 </a:t>
            </a:r>
            <a:r>
              <a:rPr lang="bn-BD" sz="32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 সরকারকে সচেতন করা।</a:t>
            </a:r>
            <a:endParaRPr lang="en-US" sz="32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68205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 নাগরিকের অংশ গ্রহণ</a:t>
            </a:r>
            <a:endParaRPr lang="en-US" b="1" u="sng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1"/>
            <a:ext cx="8762999" cy="662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2151728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80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8000" b="1" kern="1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43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251522"/>
            <a:ext cx="7086600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28800" y="306794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 এবং </a:t>
            </a:r>
            <a:r>
              <a:rPr lang="bn-BD" sz="32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</a:t>
            </a:r>
            <a:r>
              <a:rPr lang="en-US" sz="3200" b="1" u="sng" dirty="0" err="1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2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5669422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bn-BD" sz="32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ও </a:t>
            </a:r>
            <a:r>
              <a:rPr lang="bn-BD" sz="3200" b="1" dirty="0" smtClean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উন্নয়নের </a:t>
            </a:r>
            <a:r>
              <a:rPr lang="bn-BD" sz="32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bn-BD" sz="3200" b="1" dirty="0" smtClean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সচেতন করা।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85979"/>
            <a:ext cx="7239000" cy="4086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57150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bn-BD" dirty="0" smtClean="0"/>
              <a:t> </a:t>
            </a:r>
            <a:r>
              <a:rPr lang="en-US" sz="3200" b="1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bn-BD" sz="32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স্তরের নাগরিকের কল্যা</a:t>
            </a:r>
            <a:r>
              <a:rPr lang="en-US" sz="32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মূলক কাজের সাথে সম্পৃক্ততা।</a:t>
            </a:r>
            <a:endParaRPr lang="en-US" sz="32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457200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 এবং জনগনের ভূমিকা</a:t>
            </a:r>
            <a:endParaRPr lang="en-US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31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" y="1311655"/>
            <a:ext cx="7162800" cy="4134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549780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কল্যাণের জন্য নিজেকে </a:t>
            </a:r>
            <a:r>
              <a:rPr lang="bn-IN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চ্যালেঞ্জিং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গড়ে তোলা।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245150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 এবং </a:t>
            </a:r>
            <a:r>
              <a:rPr lang="bn-BD" sz="32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90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2363"/>
            <a:ext cx="7391399" cy="5056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905000" y="3048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 এবং </a:t>
            </a:r>
            <a:r>
              <a:rPr lang="bn-BD" sz="32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ভূমিকা</a:t>
            </a:r>
            <a:endParaRPr lang="en-US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04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250" y="302161"/>
            <a:ext cx="586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bn-BD" sz="32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endParaRPr lang="en-US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843711"/>
            <a:ext cx="697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নাগরিক সৃষ্ট সম্পদ ধবংস রাষ্ট্রের উন্নয়নে অন্তরায়।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886936"/>
            <a:ext cx="7772399" cy="4808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9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27778"/>
            <a:ext cx="6705600" cy="4388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93627" y="432052"/>
            <a:ext cx="2688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u="sng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bn-BD" sz="3200" b="1" u="sng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 বাধা </a:t>
            </a:r>
            <a:endParaRPr lang="en-US" sz="32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8674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</a:t>
            </a:r>
            <a:r>
              <a:rPr lang="bn-BD" sz="3200" b="1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bn-BD" sz="3200" b="1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 অন্তরায়।</a:t>
            </a:r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65980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99658"/>
            <a:ext cx="6781800" cy="4116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241012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উন্নয়নের শপথ </a:t>
            </a:r>
            <a:endParaRPr lang="en-US" sz="32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778787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  সু – নাগরিক করে গড়ে তোলা।</a:t>
            </a:r>
            <a:endParaRPr lang="en-US" sz="32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81800"/>
          </a:xfrm>
          <a:solidFill>
            <a:schemeClr val="bg1"/>
          </a:solidFill>
          <a:effectLst>
            <a:softEdge rad="127000"/>
          </a:effectLst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			</a:t>
            </a:r>
          </a:p>
          <a:p>
            <a:pPr marL="0" indent="0">
              <a:buNone/>
            </a:pPr>
            <a:r>
              <a:rPr lang="bn-BD" dirty="0"/>
              <a:t>	</a:t>
            </a:r>
            <a:r>
              <a:rPr lang="bn-BD" dirty="0" smtClean="0"/>
              <a:t>		</a:t>
            </a:r>
            <a:r>
              <a:rPr lang="bn-BD" sz="4000" b="1" u="sng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marL="0" indent="0">
              <a:buNone/>
            </a:pPr>
            <a:endParaRPr lang="bn-BD" u="sng" dirty="0" smtClean="0"/>
          </a:p>
          <a:p>
            <a:pPr marL="0" indent="0">
              <a:buNone/>
            </a:pPr>
            <a:endParaRPr lang="bn-BD" u="sng" dirty="0" smtClean="0"/>
          </a:p>
          <a:p>
            <a:pPr marL="0" indent="0">
              <a:buNone/>
            </a:pPr>
            <a:endParaRPr lang="bn-BD" u="sng" dirty="0" smtClean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r>
              <a:rPr lang="bn-BD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আধুনিক গ</a:t>
            </a:r>
            <a:r>
              <a:rPr lang="en-US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তান্ত্রিক রাষ্ট্রে জনগণই কেন সকল ক্ষমতার উৎস- তা তোমাদের চিন্তার আলোকে ব্যাখ্যা দাও।</a:t>
            </a:r>
          </a:p>
          <a:p>
            <a:pPr marL="0" indent="0">
              <a:buNone/>
            </a:pPr>
            <a:endParaRPr lang="bn-BD" b="1" u="sng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u="sng" dirty="0" smtClean="0"/>
          </a:p>
          <a:p>
            <a:pPr marL="0" indent="0">
              <a:buNone/>
            </a:pPr>
            <a:endParaRPr lang="bn-BD" u="sng" dirty="0"/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94597"/>
            <a:ext cx="340201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1694597"/>
            <a:ext cx="40671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8915400" cy="668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5244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3429000"/>
          </a:xfrm>
          <a:solidFill>
            <a:schemeClr val="bg1"/>
          </a:solidFill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bn-BD" sz="32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    </a:t>
            </a:r>
            <a:r>
              <a:rPr lang="bn-BD" sz="3200" b="1" u="sng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2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br>
              <a:rPr lang="bn-BD" sz="32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রাষ্ট্র আছে বলেই সেখানে কি আছে?</a:t>
            </a:r>
            <a:b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				     খ  </a:t>
            </a:r>
            <a:r>
              <a:rPr lang="en-US" sz="3200" b="1" u="sng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u="sng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u="sng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u="sng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u="sng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u="sng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u="sng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u="sng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আছে				</a:t>
            </a:r>
            <a:r>
              <a:rPr lang="bn-BD" sz="32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আছ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2619375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2902604" cy="18008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6176"/>
            <a:ext cx="2695574" cy="2048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0" y="3642057"/>
            <a:ext cx="3131204" cy="23154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81000" y="38100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67617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605737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সংসদ আছে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598439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সংবিধান আছে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28600" y="1066800"/>
            <a:ext cx="457200" cy="609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02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134" y="286434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২।দেশের উন্ননের জন্য কার সাহায্য দরকার-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9" y="824845"/>
            <a:ext cx="2832338" cy="2075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8599" y="927203"/>
            <a:ext cx="72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82484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33" y="799847"/>
            <a:ext cx="2527111" cy="2051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0987" y="3776007"/>
            <a:ext cx="938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7076" y="3764213"/>
            <a:ext cx="115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8" y="3581400"/>
            <a:ext cx="3007199" cy="2345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62350"/>
            <a:ext cx="2698845" cy="22091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219200" y="285118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7733" y="2894688"/>
            <a:ext cx="211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বিদেশীদের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6096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5911334"/>
            <a:ext cx="150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323139" y="1002034"/>
            <a:ext cx="457200" cy="609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1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7" grpId="0"/>
      <p:bldP spid="18" grpId="0"/>
      <p:bldP spid="19" grpId="0"/>
      <p:bldP spid="20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9" y="298805"/>
            <a:ext cx="4539018" cy="566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4857" y="533400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768033"/>
            <a:ext cx="47551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</a:t>
            </a:r>
          </a:p>
          <a:p>
            <a:pPr lvl="0"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ষষ্ঠ </a:t>
            </a:r>
          </a:p>
          <a:p>
            <a:pPr lvl="0"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চার</a:t>
            </a:r>
          </a:p>
          <a:p>
            <a:pPr lvl="0"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 ৫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21" y="339091"/>
            <a:ext cx="28590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94" y="1247901"/>
            <a:ext cx="1481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9964" y="3367923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3200" b="1" dirty="0">
                <a:ln>
                  <a:solidFill>
                    <a:srgbClr val="1F497D"/>
                  </a:solidFill>
                </a:ln>
                <a:latin typeface="NikoshBAN" pitchFamily="2" charset="0"/>
                <a:cs typeface="NikoshBAN" pitchFamily="2" charset="0"/>
              </a:rPr>
              <a:t>মোছাঃ নার্গিস</a:t>
            </a:r>
            <a:r>
              <a:rPr lang="en-US" sz="3200" b="1" dirty="0">
                <a:ln>
                  <a:solidFill>
                    <a:srgbClr val="1F497D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rgbClr val="1F497D"/>
                  </a:solidFill>
                </a:ln>
                <a:latin typeface="NikoshBAN" pitchFamily="2" charset="0"/>
                <a:cs typeface="NikoshBAN" pitchFamily="2" charset="0"/>
              </a:rPr>
              <a:t>আরা</a:t>
            </a:r>
          </a:p>
          <a:p>
            <a:pPr lvl="0" algn="ctr"/>
            <a:r>
              <a:rPr lang="bn-BD" sz="3200" b="1" dirty="0" smtClean="0">
                <a:ln>
                  <a:solidFill>
                    <a:srgbClr val="1F497D"/>
                  </a:solidFill>
                </a:ln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BD" sz="3200" b="1" dirty="0">
              <a:ln>
                <a:solidFill>
                  <a:srgbClr val="1F497D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b="1" dirty="0">
                <a:ln>
                  <a:solidFill>
                    <a:srgbClr val="1F497D"/>
                  </a:solidFill>
                </a:ln>
                <a:latin typeface="NikoshBAN" pitchFamily="2" charset="0"/>
                <a:cs typeface="NikoshBAN" pitchFamily="2" charset="0"/>
              </a:rPr>
              <a:t>যাদুখালী স্কুল এন্ড কলেজ</a:t>
            </a:r>
          </a:p>
          <a:p>
            <a:pPr lvl="0" algn="ctr"/>
            <a:r>
              <a:rPr lang="bn-BD" sz="3200" b="1" dirty="0" smtClean="0">
                <a:ln>
                  <a:solidFill>
                    <a:srgbClr val="1F497D"/>
                  </a:solidFill>
                </a:ln>
                <a:latin typeface="NikoshBAN" pitchFamily="2" charset="0"/>
                <a:cs typeface="NikoshBAN" pitchFamily="2" charset="0"/>
              </a:rPr>
              <a:t>মেহেরপুর।</a:t>
            </a:r>
            <a:endParaRPr lang="en-US" sz="3200" b="1" dirty="0">
              <a:ln>
                <a:solidFill>
                  <a:srgbClr val="1F497D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b="1" dirty="0">
                <a:ln>
                  <a:solidFill>
                    <a:srgbClr val="1F497D"/>
                  </a:solidFill>
                </a:ln>
                <a:latin typeface="NikoshBAN" pitchFamily="2" charset="0"/>
                <a:cs typeface="NikoshBAN" pitchFamily="2" charset="0"/>
              </a:rPr>
              <a:t>Email-</a:t>
            </a:r>
          </a:p>
          <a:p>
            <a:pPr lvl="0" algn="ctr"/>
            <a:r>
              <a:rPr lang="en-US" b="1" dirty="0">
                <a:ln>
                  <a:solidFill>
                    <a:srgbClr val="1F497D"/>
                  </a:solidFill>
                </a:ln>
                <a:latin typeface="NikoshBAN" pitchFamily="2" charset="0"/>
                <a:cs typeface="NikoshBAN" pitchFamily="2" charset="0"/>
                <a:hlinkClick r:id="rId5"/>
              </a:rPr>
              <a:t>nargisara1@gmail.com</a:t>
            </a:r>
            <a:endParaRPr lang="en-US" b="1" dirty="0">
              <a:ln>
                <a:solidFill>
                  <a:srgbClr val="1F497D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58136"/>
            <a:ext cx="9045764" cy="72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2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381000"/>
            <a:ext cx="2177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u="sng" dirty="0">
              <a:ln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343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দেশের উন্নয়নের দায়িত্ব কেবল সরকারের নয় – নাগরিকের ও এবং কেন তা তোমার চিন্তার মাধ্যমে লিখে নিয়ে আসবে।</a:t>
            </a:r>
            <a:endParaRPr lang="en-US" sz="32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31107"/>
            <a:ext cx="35052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236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550"/>
            <a:ext cx="8609463" cy="645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86000" y="1905506"/>
            <a:ext cx="556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ধন্যবাদ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0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228600"/>
            <a:ext cx="2776722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214" y="1123439"/>
            <a:ext cx="7346731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ন্দের</a:t>
            </a:r>
            <a:r>
              <a:rPr lang="en-US"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097107"/>
            <a:ext cx="7315200" cy="3970318"/>
          </a:xfrm>
          <a:prstGeom prst="rect">
            <a:avLst/>
          </a:prstGeom>
          <a:solidFill>
            <a:srgbClr val="00B0F0"/>
          </a:solidFill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3943351" cy="24965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19529"/>
            <a:ext cx="4190999" cy="25798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19529"/>
            <a:ext cx="3790950" cy="2451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47" y="3510001"/>
            <a:ext cx="4012666" cy="23555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16787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4620" y="3998387"/>
            <a:ext cx="638347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4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উন্নয়নে নাগরিকের ভূমিকা</a:t>
            </a:r>
            <a:endParaRPr lang="en-US" sz="48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8743030">
            <a:off x="-783692" y="770863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4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255657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b="1" dirty="0" smtClean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গণতান্ত্রিক সরকার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b="1" dirty="0" smtClean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66738" indent="-566738">
              <a:buFont typeface="Wingdings" panose="05000000000000000000" pitchFamily="2" charset="2"/>
              <a:buChar char="q"/>
            </a:pP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রাষ্ট্রের উন্নয়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প্রভাববিস্তারকারী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b="1" dirty="0" smtClean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সরকারসহ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2209800" y="6248400"/>
            <a:ext cx="4495800" cy="228600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295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BD" sz="40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14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5500" y="802958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ভিডিও </a:t>
            </a:r>
            <a:r>
              <a:rPr lang="bn-BD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4" y="3576778"/>
            <a:ext cx="2785036" cy="2921744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4" y="1066153"/>
            <a:ext cx="2785036" cy="2510625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ight Brace 3"/>
          <p:cNvSpPr/>
          <p:nvPr/>
        </p:nvSpPr>
        <p:spPr>
          <a:xfrm>
            <a:off x="2286000" y="4167488"/>
            <a:ext cx="1981200" cy="1831111"/>
          </a:xfrm>
          <a:prstGeom prst="rightBrac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2133600" y="1422323"/>
            <a:ext cx="2286000" cy="1831111"/>
          </a:xfrm>
          <a:prstGeom prst="rightBrace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4007" y="228600"/>
            <a:ext cx="4091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সাথে নাগরিকের সম্পর্ক </a:t>
            </a:r>
            <a:endParaRPr lang="en-US" b="1" u="sng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045732"/>
            <a:ext cx="4457700" cy="5232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সাথে অন্ধকারের যেমন সম্পর্ক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807982"/>
            <a:ext cx="4610100" cy="58477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 সাথে পাতার যেমন সম্পর্ক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5890"/>
            <a:ext cx="4016991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91" y="1055889"/>
            <a:ext cx="3743325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286000" y="304800"/>
            <a:ext cx="4091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সাথে নাগরিকের সম্পর্ক 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600889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5"/>
              </a:buBlip>
            </a:pP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নাগরিকের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সম্পর্ক- একে অন্যের পরিপূরক। </a:t>
            </a:r>
            <a:endParaRPr lang="en-US" b="1" dirty="0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32087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757</Words>
  <Application>Microsoft Office PowerPoint</Application>
  <PresentationFormat>On-screen Show (4:3)</PresentationFormat>
  <Paragraphs>138</Paragraphs>
  <Slides>32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জোড়ায় কাজ          * দেশের উন্নয়নে নাগরিকদের ভূমিকা কেমন হওয়া উচিত বলে তোমরা মনে কর, তা তোমাদের চিন্তার আলোকে লিখ।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মূল্যায়ন     ১। রাষ্ট্র আছে বলেই সেখানে কি আছে? ক            খ       নাগরিক আছে    পরিবার আছ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426</cp:revision>
  <dcterms:created xsi:type="dcterms:W3CDTF">2006-08-16T00:00:00Z</dcterms:created>
  <dcterms:modified xsi:type="dcterms:W3CDTF">2016-09-06T11:45:36Z</dcterms:modified>
</cp:coreProperties>
</file>